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D3C-E2B3-47D7-BF6D-CBAEF8674C1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44AA-EE0F-4ECA-9BF2-D563AEA6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saudi+death+causes&amp;source=images&amp;cd=&amp;cad=rja&amp;docid=tA3bXvQ4C06RJM&amp;tbnid=Cp1XLg5SJkt0qM:&amp;ved=0CAUQjRw&amp;url=http://qabaq.com/2012/12/10/saudi-death-drifting-accident/&amp;ei=GfRNUcSgE4HBOMmIgcgN&amp;psig=AFQjCNH-Trjxmw0apinv5x4YvlB32DoEPw&amp;ust=13641495596850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93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The World Day of Remembrance for Road Traffic Victims (WDR</a:t>
            </a:r>
            <a:r>
              <a:rPr lang="en-US" sz="4000" dirty="0" smtClean="0">
                <a:latin typeface="Cambria" panose="02040503050406030204" pitchFamily="18" charset="0"/>
              </a:rPr>
              <a:t>) </a:t>
            </a:r>
            <a:br>
              <a:rPr lang="en-US" sz="4000" dirty="0" smtClean="0">
                <a:latin typeface="Cambria" panose="02040503050406030204" pitchFamily="18" charset="0"/>
              </a:rPr>
            </a:br>
            <a:r>
              <a:rPr lang="en-US" sz="4000" dirty="0" smtClean="0">
                <a:latin typeface="Cambria" panose="02040503050406030204" pitchFamily="18" charset="0"/>
              </a:rPr>
              <a:t/>
            </a:r>
            <a:br>
              <a:rPr lang="en-US" sz="4000" dirty="0" smtClean="0">
                <a:latin typeface="Cambria" panose="02040503050406030204" pitchFamily="18" charset="0"/>
              </a:rPr>
            </a:br>
            <a:r>
              <a:rPr lang="en-US" sz="4000" dirty="0" smtClean="0">
                <a:latin typeface="Cambria" panose="02040503050406030204" pitchFamily="18" charset="0"/>
              </a:rPr>
              <a:t>15</a:t>
            </a:r>
            <a:r>
              <a:rPr lang="en-US" sz="4000" baseline="30000" dirty="0" smtClean="0">
                <a:latin typeface="Cambria" panose="02040503050406030204" pitchFamily="18" charset="0"/>
              </a:rPr>
              <a:t>th</a:t>
            </a:r>
            <a:r>
              <a:rPr lang="en-US" sz="4000" dirty="0" smtClean="0">
                <a:latin typeface="Cambria" panose="02040503050406030204" pitchFamily="18" charset="0"/>
              </a:rPr>
              <a:t> November </a:t>
            </a:r>
            <a:r>
              <a:rPr lang="en-US" sz="4000" dirty="0" smtClean="0">
                <a:latin typeface="Cambria" panose="02040503050406030204" pitchFamily="18" charset="0"/>
              </a:rPr>
              <a:t>2015</a:t>
            </a:r>
            <a:br>
              <a:rPr lang="en-US" sz="4000" dirty="0" smtClean="0">
                <a:latin typeface="Cambria" panose="02040503050406030204" pitchFamily="18" charset="0"/>
              </a:rPr>
            </a:br>
            <a:r>
              <a:rPr lang="en-US" sz="4000" dirty="0" smtClean="0">
                <a:latin typeface="Cambria" panose="02040503050406030204" pitchFamily="18" charset="0"/>
              </a:rPr>
              <a:t>Abha, Kingdom of Saudi Arabia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Prevention of Road Traffic Accidents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Speed </a:t>
            </a:r>
            <a:r>
              <a:rPr lang="en-US" sz="4000" dirty="0">
                <a:latin typeface="Cambria" panose="02040503050406030204" pitchFamily="18" charset="0"/>
              </a:rPr>
              <a:t>thrills but kills</a:t>
            </a:r>
            <a:r>
              <a:rPr lang="en-US" sz="4000" dirty="0" smtClean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</a:rPr>
              <a:t>Be Bright at Night Stay in </a:t>
            </a:r>
            <a:r>
              <a:rPr lang="en-US" sz="4000" dirty="0" smtClean="0">
                <a:latin typeface="Cambria" panose="02040503050406030204" pitchFamily="18" charset="0"/>
              </a:rPr>
              <a:t>Sight</a:t>
            </a:r>
          </a:p>
          <a:p>
            <a:pPr marL="0" indent="0">
              <a:buNone/>
            </a:pPr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Stop </a:t>
            </a:r>
            <a:r>
              <a:rPr lang="en-US" sz="4000" dirty="0">
                <a:latin typeface="Cambria" panose="02040503050406030204" pitchFamily="18" charset="0"/>
              </a:rPr>
              <a:t>on Red Kids </a:t>
            </a:r>
            <a:r>
              <a:rPr lang="en-US" sz="4000" dirty="0" smtClean="0">
                <a:latin typeface="Cambria" panose="02040503050406030204" pitchFamily="18" charset="0"/>
              </a:rPr>
              <a:t>ahead</a:t>
            </a:r>
          </a:p>
          <a:p>
            <a:pPr marL="0" indent="0">
              <a:buNone/>
            </a:pPr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Don’t </a:t>
            </a:r>
            <a:r>
              <a:rPr lang="en-US" sz="4000" dirty="0">
                <a:latin typeface="Cambria" panose="02040503050406030204" pitchFamily="18" charset="0"/>
              </a:rPr>
              <a:t>Distract the Driver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</a:rPr>
              <a:t> </a:t>
            </a:r>
            <a:endParaRPr lang="en-US" sz="4000" dirty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Prevention of Road Traffic Accidents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" y="2507810"/>
            <a:ext cx="3807548" cy="33226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62" y="2423300"/>
            <a:ext cx="6672061" cy="33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Mortality and Morbidity due to Road Traffic Accidents in Saudi Arabia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7563"/>
            <a:ext cx="10515600" cy="4049399"/>
          </a:xfrm>
        </p:spPr>
        <p:txBody>
          <a:bodyPr/>
          <a:lstStyle/>
          <a:p>
            <a:endParaRPr lang="en-US" sz="4000" dirty="0" smtClean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19 Die Every Day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Four Injured Every one Hour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latin typeface="Cambria" panose="02040503050406030204" pitchFamily="18" charset="0"/>
              </a:rPr>
              <a:t>Traffic Accidents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5301" y="1587500"/>
            <a:ext cx="8455025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 Road 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</a:rPr>
              <a:t>traffic accidents </a:t>
            </a:r>
          </a:p>
          <a:p>
            <a:pPr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</a:rPr>
              <a:t>     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is the fifth leading cause of death</a:t>
            </a:r>
          </a:p>
          <a:p>
            <a:pPr>
              <a:defRPr/>
            </a:pPr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</a:rPr>
              <a:t>in Saudi Arabia. </a:t>
            </a:r>
            <a:endParaRPr lang="en-US" sz="3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0180" name="Picture 3" descr="http://expatcornergcc.com/wp-content/uploads/2012/05/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35" y="2548072"/>
            <a:ext cx="259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rc_mi" descr="http://qabaq.com/wp-content/uploads/2012/12/KSA-Death-drifting-Accident-‫حادث-غروب-البعاريـن‬‎-Saudi-Arab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10" y="1478097"/>
            <a:ext cx="260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latin typeface="Cambria" panose="02040503050406030204" pitchFamily="18" charset="0"/>
              </a:rPr>
              <a:t>Traffic Accidents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219201"/>
            <a:ext cx="83058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Saudi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</a:rPr>
              <a:t>Arabia has recorded </a:t>
            </a:r>
            <a:r>
              <a:rPr lang="en-US" sz="4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in two Decades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million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traffic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accidents</a:t>
            </a:r>
            <a:endParaRPr lang="en-US" sz="40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86,000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deaths 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611,000 injuries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2" y="108642"/>
            <a:ext cx="10456752" cy="64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!CAMEL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85050" cy="977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Types of Accidents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54505"/>
              </p:ext>
            </p:extLst>
          </p:nvPr>
        </p:nvGraphicFramePr>
        <p:xfrm>
          <a:off x="2209800" y="2860894"/>
          <a:ext cx="7848600" cy="3235108"/>
        </p:xfrm>
        <a:graphic>
          <a:graphicData uri="http://schemas.openxmlformats.org/drawingml/2006/table">
            <a:tbl>
              <a:tblPr/>
              <a:tblGrid>
                <a:gridCol w="4962525"/>
                <a:gridCol w="2886075"/>
              </a:tblGrid>
              <a:tr h="571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Cars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</a:tr>
              <a:tr h="630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 with fixed object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</a:tr>
              <a:tr h="676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Pedestrian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</a:tr>
              <a:tr h="679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Turn Over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</a:tr>
              <a:tr h="676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Collision Accidents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597" name="Rectangle 28"/>
          <p:cNvSpPr>
            <a:spLocks noChangeArrowheads="1"/>
          </p:cNvSpPr>
          <p:nvPr/>
        </p:nvSpPr>
        <p:spPr bwMode="auto">
          <a:xfrm>
            <a:off x="7162801" y="6172201"/>
            <a:ext cx="313531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"/>
              </a:spcBef>
              <a:buClr>
                <a:srgbClr val="FFCC00"/>
              </a:buClr>
              <a:buSzPct val="80000"/>
              <a:buFont typeface="Wingdings" panose="05000000000000000000" pitchFamily="2" charset="2"/>
              <a:buNone/>
            </a:pPr>
            <a:r>
              <a:rPr lang="en-US" sz="1600" i="1">
                <a:solidFill>
                  <a:schemeClr val="accent2"/>
                </a:solidFill>
              </a:rPr>
              <a:t>(Annual Police Statistics Office)</a:t>
            </a:r>
          </a:p>
        </p:txBody>
      </p:sp>
    </p:spTree>
    <p:extLst>
      <p:ext uri="{BB962C8B-B14F-4D97-AF65-F5344CB8AC3E}">
        <p14:creationId xmlns:p14="http://schemas.microsoft.com/office/powerpoint/2010/main" val="69210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62" y="4466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Interesting Facts about Road Traffic Accidents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118" y="2249855"/>
            <a:ext cx="2780017" cy="3846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33" y="2134021"/>
            <a:ext cx="487722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Prevention of Road Traffic Accidents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Do not use cell phone while </a:t>
            </a:r>
            <a:r>
              <a:rPr lang="en-US" sz="4000" dirty="0" smtClean="0">
                <a:latin typeface="Cambria" panose="02040503050406030204" pitchFamily="18" charset="0"/>
              </a:rPr>
              <a:t>driving</a:t>
            </a:r>
          </a:p>
          <a:p>
            <a:pPr marL="0" indent="0">
              <a:buNone/>
            </a:pPr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To </a:t>
            </a:r>
            <a:r>
              <a:rPr lang="en-US" sz="4000" dirty="0">
                <a:latin typeface="Cambria" panose="02040503050406030204" pitchFamily="18" charset="0"/>
              </a:rPr>
              <a:t>avoid death, use seat belt</a:t>
            </a:r>
            <a:r>
              <a:rPr lang="en-US" sz="4000" dirty="0" smtClean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</a:rPr>
              <a:t>Follow traffic rules, save your </a:t>
            </a:r>
            <a:r>
              <a:rPr lang="en-US" sz="4000" dirty="0" smtClean="0">
                <a:latin typeface="Cambria" panose="02040503050406030204" pitchFamily="18" charset="0"/>
              </a:rPr>
              <a:t>future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</a:rPr>
              <a:t>Alert today – Alive tomorrow.</a:t>
            </a:r>
            <a:endParaRPr lang="en-US" sz="4000" dirty="0" smtClean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Prevention of Road Traffic Accidents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Leave sooner, drive slower, live longer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Slow down! Your family will be waiting for you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</a:rPr>
              <a:t>Safe Driving, Saves Lives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</a:rPr>
              <a:t>Look every way every day!</a:t>
            </a:r>
          </a:p>
          <a:p>
            <a:endParaRPr lang="en-US" sz="4000" dirty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  <a:p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209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Wingdings</vt:lpstr>
      <vt:lpstr>Office Theme</vt:lpstr>
      <vt:lpstr>The World Day of Remembrance for Road Traffic Victims (WDR)   15th November 2015 Abha, Kingdom of Saudi Arabia</vt:lpstr>
      <vt:lpstr>Mortality and Morbidity due to Road Traffic Accidents in Saudi Arabia</vt:lpstr>
      <vt:lpstr>Traffic Accidents</vt:lpstr>
      <vt:lpstr>Traffic Accidents</vt:lpstr>
      <vt:lpstr>PowerPoint Presentation</vt:lpstr>
      <vt:lpstr>Types of Accidents</vt:lpstr>
      <vt:lpstr>Interesting Facts about Road Traffic Accidents</vt:lpstr>
      <vt:lpstr>Prevention of Road Traffic Accidents</vt:lpstr>
      <vt:lpstr>Prevention of Road Traffic Accidents</vt:lpstr>
      <vt:lpstr>Prevention of Road Traffic Accidents</vt:lpstr>
      <vt:lpstr>Prevention of Road Traffic Accidents</vt:lpstr>
    </vt:vector>
  </TitlesOfParts>
  <Company>SEU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Day of Remembrance for Road Traffic Victims (WDR)  15th November 2015</dc:title>
  <dc:creator>Win 8 Ent 64bit ENG</dc:creator>
  <cp:lastModifiedBy>Win 8 Ent 64bit ENG</cp:lastModifiedBy>
  <cp:revision>27</cp:revision>
  <dcterms:created xsi:type="dcterms:W3CDTF">2015-10-12T13:07:56Z</dcterms:created>
  <dcterms:modified xsi:type="dcterms:W3CDTF">2015-10-12T16:12:22Z</dcterms:modified>
</cp:coreProperties>
</file>