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BAD3C-E2B3-47D7-BF6D-CBAEF8674C14}"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85591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BAD3C-E2B3-47D7-BF6D-CBAEF8674C14}"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46302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BAD3C-E2B3-47D7-BF6D-CBAEF8674C14}"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194420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BAD3C-E2B3-47D7-BF6D-CBAEF8674C14}"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268402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BAD3C-E2B3-47D7-BF6D-CBAEF8674C14}"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8799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BAD3C-E2B3-47D7-BF6D-CBAEF8674C14}"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138177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BAD3C-E2B3-47D7-BF6D-CBAEF8674C14}"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207383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BAD3C-E2B3-47D7-BF6D-CBAEF8674C14}"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322070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BAD3C-E2B3-47D7-BF6D-CBAEF8674C14}"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20129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BAD3C-E2B3-47D7-BF6D-CBAEF8674C14}"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242321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BAD3C-E2B3-47D7-BF6D-CBAEF8674C14}"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944AA-EE0F-4ECA-9BF2-D563AEA6AF58}" type="slidenum">
              <a:rPr lang="en-US" smtClean="0"/>
              <a:t>‹#›</a:t>
            </a:fld>
            <a:endParaRPr lang="en-US"/>
          </a:p>
        </p:txBody>
      </p:sp>
    </p:spTree>
    <p:extLst>
      <p:ext uri="{BB962C8B-B14F-4D97-AF65-F5344CB8AC3E}">
        <p14:creationId xmlns:p14="http://schemas.microsoft.com/office/powerpoint/2010/main" val="399512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BAD3C-E2B3-47D7-BF6D-CBAEF8674C14}" type="datetimeFigureOut">
              <a:rPr lang="en-US" smtClean="0"/>
              <a:t>10/13/2015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944AA-EE0F-4ECA-9BF2-D563AEA6AF58}" type="slidenum">
              <a:rPr lang="en-US" smtClean="0"/>
              <a:t>‹#›</a:t>
            </a:fld>
            <a:endParaRPr lang="en-US"/>
          </a:p>
        </p:txBody>
      </p:sp>
    </p:spTree>
    <p:extLst>
      <p:ext uri="{BB962C8B-B14F-4D97-AF65-F5344CB8AC3E}">
        <p14:creationId xmlns:p14="http://schemas.microsoft.com/office/powerpoint/2010/main" val="14994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sa/url?sa=i&amp;rct=j&amp;q=saudi+death+causes&amp;source=images&amp;cd=&amp;cad=rja&amp;docid=tA3bXvQ4C06RJM&amp;tbnid=Cp1XLg5SJkt0qM:&amp;ved=0CAUQjRw&amp;url=http://qabaq.com/2012/12/10/saudi-death-drifting-accident/&amp;ei=GfRNUcSgE4HBOMmIgcgN&amp;psig=AFQjCNH-Trjxmw0apinv5x4YvlB32DoEPw&amp;ust=1364149559685085"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454" y="1737823"/>
            <a:ext cx="9144000" cy="3069391"/>
          </a:xfrm>
        </p:spPr>
        <p:txBody>
          <a:bodyPr>
            <a:normAutofit fontScale="90000"/>
          </a:bodyPr>
          <a:lstStyle/>
          <a:p>
            <a:r>
              <a:rPr lang="en-US" sz="4000" dirty="0">
                <a:latin typeface="Cambria" panose="02040503050406030204" pitchFamily="18" charset="0"/>
              </a:rPr>
              <a:t>The World Day of Remembrance for Road Traffic Victims (WDR</a:t>
            </a:r>
            <a:r>
              <a:rPr lang="en-US" sz="4000" dirty="0" smtClean="0">
                <a:latin typeface="Cambria" panose="02040503050406030204" pitchFamily="18" charset="0"/>
              </a:rPr>
              <a:t>) </a:t>
            </a:r>
            <a:br>
              <a:rPr lang="en-US" sz="4000" dirty="0" smtClean="0">
                <a:latin typeface="Cambria" panose="02040503050406030204" pitchFamily="18" charset="0"/>
              </a:rPr>
            </a:br>
            <a:r>
              <a:rPr lang="en-US" sz="4000" dirty="0" smtClean="0">
                <a:latin typeface="Cambria" panose="02040503050406030204" pitchFamily="18" charset="0"/>
              </a:rPr>
              <a:t/>
            </a:r>
            <a:br>
              <a:rPr lang="en-US" sz="4000" dirty="0" smtClean="0">
                <a:latin typeface="Cambria" panose="02040503050406030204" pitchFamily="18" charset="0"/>
              </a:rPr>
            </a:br>
            <a:r>
              <a:rPr lang="en-US" sz="4000" dirty="0" smtClean="0">
                <a:latin typeface="Cambria" panose="02040503050406030204" pitchFamily="18" charset="0"/>
              </a:rPr>
              <a:t>15</a:t>
            </a:r>
            <a:r>
              <a:rPr lang="en-US" sz="4000" baseline="30000" dirty="0" smtClean="0">
                <a:latin typeface="Cambria" panose="02040503050406030204" pitchFamily="18" charset="0"/>
              </a:rPr>
              <a:t>th</a:t>
            </a:r>
            <a:r>
              <a:rPr lang="en-US" sz="4000" dirty="0" smtClean="0">
                <a:latin typeface="Cambria" panose="02040503050406030204" pitchFamily="18" charset="0"/>
              </a:rPr>
              <a:t> November 2015</a:t>
            </a:r>
            <a:br>
              <a:rPr lang="en-US" sz="4000" dirty="0" smtClean="0">
                <a:latin typeface="Cambria" panose="02040503050406030204" pitchFamily="18" charset="0"/>
              </a:rPr>
            </a:br>
            <a:r>
              <a:rPr lang="en-US" sz="4000" dirty="0" smtClean="0">
                <a:latin typeface="Cambria" panose="02040503050406030204" pitchFamily="18" charset="0"/>
              </a:rPr>
              <a:t>Abha, Kingdom of Saudi Arabia</a:t>
            </a:r>
            <a:br>
              <a:rPr lang="en-US" sz="4000" dirty="0" smtClean="0">
                <a:latin typeface="Cambria" panose="02040503050406030204" pitchFamily="18" charset="0"/>
              </a:rPr>
            </a:br>
            <a:r>
              <a:rPr lang="en-US" sz="4000" dirty="0" smtClean="0">
                <a:latin typeface="Cambria" panose="02040503050406030204" pitchFamily="18" charset="0"/>
              </a:rPr>
              <a:t/>
            </a:r>
            <a:br>
              <a:rPr lang="en-US" sz="4000" dirty="0" smtClean="0">
                <a:latin typeface="Cambria" panose="02040503050406030204" pitchFamily="18" charset="0"/>
              </a:rPr>
            </a:br>
            <a:r>
              <a:rPr lang="en-US" sz="3600" dirty="0"/>
              <a:t>(WDR) </a:t>
            </a:r>
            <a:r>
              <a:rPr lang="ar-SA" sz="3600" dirty="0"/>
              <a:t>اليوم العالمي لإحياء ذكرى ضحايا حوادث الطرق</a:t>
            </a:r>
            <a:r>
              <a:rPr lang="en-US" sz="3600" dirty="0"/>
              <a:t/>
            </a:r>
            <a:br>
              <a:rPr lang="en-US" sz="3600" dirty="0"/>
            </a:br>
            <a:r>
              <a:rPr lang="ar-SA" sz="3600" dirty="0"/>
              <a:t>2015 أبها، المملكة العربية السعودية</a:t>
            </a:r>
            <a:r>
              <a:rPr lang="en-US" sz="3600" dirty="0"/>
              <a:t> </a:t>
            </a:r>
            <a:r>
              <a:rPr lang="ar-SA" sz="3600" dirty="0"/>
              <a:t>نوفمبر</a:t>
            </a:r>
            <a:r>
              <a:rPr lang="en-US" sz="3600" dirty="0"/>
              <a:t> 15</a:t>
            </a:r>
          </a:p>
        </p:txBody>
      </p:sp>
    </p:spTree>
    <p:extLst>
      <p:ext uri="{BB962C8B-B14F-4D97-AF65-F5344CB8AC3E}">
        <p14:creationId xmlns:p14="http://schemas.microsoft.com/office/powerpoint/2010/main" val="311600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anose="02040503050406030204" pitchFamily="18" charset="0"/>
              </a:rPr>
              <a:t>Prevention of Road Traffic Accidents</a:t>
            </a:r>
            <a:endParaRPr lang="en-US" dirty="0">
              <a:latin typeface="Cambria" panose="02040503050406030204" pitchFamily="18" charset="0"/>
            </a:endParaRPr>
          </a:p>
        </p:txBody>
      </p:sp>
      <p:sp>
        <p:nvSpPr>
          <p:cNvPr id="3" name="Content Placeholder 2"/>
          <p:cNvSpPr>
            <a:spLocks noGrp="1"/>
          </p:cNvSpPr>
          <p:nvPr>
            <p:ph idx="1"/>
          </p:nvPr>
        </p:nvSpPr>
        <p:spPr/>
        <p:txBody>
          <a:bodyPr>
            <a:noAutofit/>
          </a:bodyPr>
          <a:lstStyle/>
          <a:p>
            <a:r>
              <a:rPr lang="en-US" sz="1800" dirty="0" smtClean="0">
                <a:latin typeface="Cambria" panose="02040503050406030204" pitchFamily="18" charset="0"/>
              </a:rPr>
              <a:t>Speed </a:t>
            </a:r>
            <a:r>
              <a:rPr lang="en-US" sz="1800" dirty="0">
                <a:latin typeface="Cambria" panose="02040503050406030204" pitchFamily="18" charset="0"/>
              </a:rPr>
              <a:t>thrills but kills</a:t>
            </a:r>
            <a:r>
              <a:rPr lang="en-US" sz="1800" dirty="0" smtClean="0">
                <a:latin typeface="Cambria" panose="02040503050406030204" pitchFamily="18" charset="0"/>
              </a:rPr>
              <a:t>!</a:t>
            </a:r>
          </a:p>
          <a:p>
            <a:pPr marL="0" indent="0">
              <a:buNone/>
            </a:pPr>
            <a:endParaRPr lang="en-US" sz="1800" dirty="0">
              <a:latin typeface="Cambria" panose="02040503050406030204" pitchFamily="18" charset="0"/>
            </a:endParaRPr>
          </a:p>
          <a:p>
            <a:r>
              <a:rPr lang="en-US" sz="1800" dirty="0">
                <a:latin typeface="Cambria" panose="02040503050406030204" pitchFamily="18" charset="0"/>
              </a:rPr>
              <a:t>Be Bright at Night Stay in </a:t>
            </a:r>
            <a:r>
              <a:rPr lang="en-US" sz="1800" dirty="0" smtClean="0">
                <a:latin typeface="Cambria" panose="02040503050406030204" pitchFamily="18" charset="0"/>
              </a:rPr>
              <a:t>Sight</a:t>
            </a:r>
          </a:p>
          <a:p>
            <a:pPr marL="0" indent="0">
              <a:buNone/>
            </a:pPr>
            <a:endParaRPr lang="en-US" sz="1800" dirty="0">
              <a:latin typeface="Cambria" panose="02040503050406030204" pitchFamily="18" charset="0"/>
            </a:endParaRPr>
          </a:p>
          <a:p>
            <a:r>
              <a:rPr lang="en-US" sz="1800" dirty="0" smtClean="0">
                <a:latin typeface="Cambria" panose="02040503050406030204" pitchFamily="18" charset="0"/>
              </a:rPr>
              <a:t>Don’t </a:t>
            </a:r>
            <a:r>
              <a:rPr lang="en-US" sz="1800" dirty="0">
                <a:latin typeface="Cambria" panose="02040503050406030204" pitchFamily="18" charset="0"/>
              </a:rPr>
              <a:t>Distract the Driver</a:t>
            </a:r>
          </a:p>
          <a:p>
            <a:pPr marL="0" indent="0">
              <a:buNone/>
            </a:pPr>
            <a:r>
              <a:rPr lang="en-US" sz="1800" dirty="0" smtClean="0">
                <a:latin typeface="Cambria" panose="02040503050406030204" pitchFamily="18" charset="0"/>
              </a:rPr>
              <a:t> </a:t>
            </a:r>
            <a:r>
              <a:rPr lang="ar-SA" sz="1800" dirty="0" smtClean="0"/>
              <a:t> السرعة مثيره ولكنها تقتل</a:t>
            </a:r>
            <a:r>
              <a:rPr lang="ar-SA" sz="1800" dirty="0"/>
              <a:t>!</a:t>
            </a:r>
            <a:br>
              <a:rPr lang="ar-SA" sz="1800" dirty="0"/>
            </a:br>
            <a:r>
              <a:rPr lang="ar-SA" sz="1800" dirty="0"/>
              <a:t>كن </a:t>
            </a:r>
            <a:r>
              <a:rPr lang="ar-SA" sz="1800" dirty="0" smtClean="0"/>
              <a:t>منتبه في اليل وابقاء مبصرا</a:t>
            </a:r>
            <a:r>
              <a:rPr lang="ar-SA" sz="1800" dirty="0"/>
              <a:t/>
            </a:r>
            <a:br>
              <a:rPr lang="ar-SA" sz="1800" dirty="0"/>
            </a:br>
            <a:r>
              <a:rPr lang="ar-SA" sz="1800" dirty="0"/>
              <a:t/>
            </a:r>
            <a:br>
              <a:rPr lang="ar-SA" sz="1800" dirty="0"/>
            </a:br>
            <a:r>
              <a:rPr lang="ar-SA" sz="1800" dirty="0"/>
              <a:t>لا </a:t>
            </a:r>
            <a:r>
              <a:rPr lang="ar-SA" sz="1800" dirty="0" smtClean="0"/>
              <a:t>تشتت </a:t>
            </a:r>
            <a:r>
              <a:rPr lang="ar-SA" sz="1800" dirty="0"/>
              <a:t>انتباه السائق</a:t>
            </a:r>
            <a:endParaRPr lang="en-US" sz="1800" dirty="0">
              <a:latin typeface="Cambria" panose="02040503050406030204" pitchFamily="18" charset="0"/>
            </a:endParaRPr>
          </a:p>
          <a:p>
            <a:endParaRPr lang="en-US" sz="1800" dirty="0">
              <a:latin typeface="Cambria" panose="02040503050406030204" pitchFamily="18" charset="0"/>
            </a:endParaRPr>
          </a:p>
          <a:p>
            <a:endParaRPr lang="en-US" sz="1800" dirty="0">
              <a:latin typeface="Cambria" panose="02040503050406030204" pitchFamily="18" charset="0"/>
            </a:endParaRPr>
          </a:p>
        </p:txBody>
      </p:sp>
    </p:spTree>
    <p:extLst>
      <p:ext uri="{BB962C8B-B14F-4D97-AF65-F5344CB8AC3E}">
        <p14:creationId xmlns:p14="http://schemas.microsoft.com/office/powerpoint/2010/main" val="364687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anose="02040503050406030204" pitchFamily="18" charset="0"/>
              </a:rPr>
              <a:t>Prevention of Road Traffic Accidents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101" y="2507810"/>
            <a:ext cx="3807548" cy="332262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962" y="2423300"/>
            <a:ext cx="6672061" cy="3343757"/>
          </a:xfrm>
          <a:prstGeom prst="rect">
            <a:avLst/>
          </a:prstGeom>
        </p:spPr>
      </p:pic>
    </p:spTree>
    <p:extLst>
      <p:ext uri="{BB962C8B-B14F-4D97-AF65-F5344CB8AC3E}">
        <p14:creationId xmlns:p14="http://schemas.microsoft.com/office/powerpoint/2010/main" val="1391058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92" y="1086095"/>
            <a:ext cx="10515600" cy="1325563"/>
          </a:xfrm>
        </p:spPr>
        <p:txBody>
          <a:bodyPr>
            <a:normAutofit fontScale="90000"/>
          </a:bodyPr>
          <a:lstStyle/>
          <a:p>
            <a:r>
              <a:rPr lang="en-US" dirty="0" smtClean="0">
                <a:latin typeface="Cambria" panose="02040503050406030204" pitchFamily="18" charset="0"/>
              </a:rPr>
              <a:t>Mortality and Morbidity due to Road Traffic Accidents in Saudi Arabia</a:t>
            </a:r>
            <a:r>
              <a:rPr lang="ar-SA" dirty="0" smtClean="0">
                <a:latin typeface="Cambria" panose="02040503050406030204" pitchFamily="18" charset="0"/>
              </a:rPr>
              <a:t/>
            </a:r>
            <a:br>
              <a:rPr lang="ar-SA" dirty="0" smtClean="0">
                <a:latin typeface="Cambria" panose="02040503050406030204" pitchFamily="18" charset="0"/>
              </a:rPr>
            </a:br>
            <a:r>
              <a:rPr lang="ar-SA" dirty="0"/>
              <a:t>الوفيات والمراضة الناجمة عن حوادث الطرق المرورية في المملكة العربية السعودية</a:t>
            </a:r>
            <a:endParaRPr lang="en-US" dirty="0">
              <a:latin typeface="Cambria" panose="02040503050406030204" pitchFamily="18" charset="0"/>
            </a:endParaRPr>
          </a:p>
        </p:txBody>
      </p:sp>
      <p:sp>
        <p:nvSpPr>
          <p:cNvPr id="3" name="Content Placeholder 2"/>
          <p:cNvSpPr>
            <a:spLocks noGrp="1"/>
          </p:cNvSpPr>
          <p:nvPr>
            <p:ph idx="1"/>
          </p:nvPr>
        </p:nvSpPr>
        <p:spPr>
          <a:xfrm>
            <a:off x="838200" y="2963008"/>
            <a:ext cx="10515600" cy="2136530"/>
          </a:xfrm>
        </p:spPr>
        <p:txBody>
          <a:bodyPr>
            <a:normAutofit fontScale="40000" lnSpcReduction="20000"/>
          </a:bodyPr>
          <a:lstStyle/>
          <a:p>
            <a:endParaRPr lang="en-US" sz="4000" dirty="0" smtClean="0">
              <a:latin typeface="Cambria" panose="02040503050406030204" pitchFamily="18" charset="0"/>
            </a:endParaRPr>
          </a:p>
          <a:p>
            <a:r>
              <a:rPr lang="en-US" sz="4000" dirty="0" smtClean="0">
                <a:latin typeface="Cambria" panose="02040503050406030204" pitchFamily="18" charset="0"/>
              </a:rPr>
              <a:t>19 Die Every Day</a:t>
            </a:r>
            <a:endParaRPr lang="ar-SA" sz="4000" dirty="0" smtClean="0">
              <a:latin typeface="Cambria" panose="02040503050406030204" pitchFamily="18" charset="0"/>
            </a:endParaRPr>
          </a:p>
          <a:p>
            <a:pPr marL="0" indent="0">
              <a:buNone/>
            </a:pPr>
            <a:r>
              <a:rPr lang="ar-SA" sz="4000" dirty="0" smtClean="0">
                <a:latin typeface="Cambria" panose="02040503050406030204" pitchFamily="18" charset="0"/>
              </a:rPr>
              <a:t>19 شخص يموتون كل يوم</a:t>
            </a:r>
            <a:endParaRPr lang="en-US" sz="4000" dirty="0" smtClean="0">
              <a:latin typeface="Cambria" panose="02040503050406030204" pitchFamily="18" charset="0"/>
            </a:endParaRPr>
          </a:p>
          <a:p>
            <a:pPr marL="0" indent="0">
              <a:buNone/>
            </a:pPr>
            <a:endParaRPr lang="en-US" sz="4000" dirty="0" smtClean="0">
              <a:latin typeface="Cambria" panose="02040503050406030204" pitchFamily="18" charset="0"/>
            </a:endParaRPr>
          </a:p>
          <a:p>
            <a:endParaRPr lang="en-US" sz="4000" dirty="0">
              <a:latin typeface="Cambria" panose="02040503050406030204" pitchFamily="18" charset="0"/>
            </a:endParaRPr>
          </a:p>
          <a:p>
            <a:r>
              <a:rPr lang="en-US" sz="4000" dirty="0" smtClean="0">
                <a:latin typeface="Cambria" panose="02040503050406030204" pitchFamily="18" charset="0"/>
              </a:rPr>
              <a:t>Four Injured Every one Hour</a:t>
            </a:r>
            <a:endParaRPr lang="ar-SA" sz="4000" dirty="0" smtClean="0">
              <a:latin typeface="Cambria" panose="02040503050406030204" pitchFamily="18" charset="0"/>
            </a:endParaRPr>
          </a:p>
          <a:p>
            <a:pPr marL="0" indent="0">
              <a:buNone/>
            </a:pPr>
            <a:r>
              <a:rPr lang="ar-SA" sz="4000" dirty="0" smtClean="0">
                <a:latin typeface="Cambria" panose="02040503050406030204" pitchFamily="18" charset="0"/>
              </a:rPr>
              <a:t>4 جرحى كل ساعه واحدة</a:t>
            </a:r>
            <a:endParaRPr lang="en-US" sz="4000" dirty="0">
              <a:latin typeface="Cambria" panose="02040503050406030204" pitchFamily="18" charset="0"/>
            </a:endParaRPr>
          </a:p>
        </p:txBody>
      </p:sp>
    </p:spTree>
    <p:extLst>
      <p:ext uri="{BB962C8B-B14F-4D97-AF65-F5344CB8AC3E}">
        <p14:creationId xmlns:p14="http://schemas.microsoft.com/office/powerpoint/2010/main" val="383606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pPr algn="ctr"/>
            <a:r>
              <a:rPr lang="en-US" b="1" dirty="0">
                <a:latin typeface="Cambria" panose="02040503050406030204" pitchFamily="18" charset="0"/>
              </a:rPr>
              <a:t>Traffic </a:t>
            </a:r>
            <a:r>
              <a:rPr lang="en-US" b="1" dirty="0" smtClean="0">
                <a:latin typeface="Cambria" panose="02040503050406030204" pitchFamily="18" charset="0"/>
              </a:rPr>
              <a:t>Accidents</a:t>
            </a:r>
            <a:r>
              <a:rPr lang="ar-SA" b="1" dirty="0" smtClean="0">
                <a:latin typeface="Cambria" panose="02040503050406030204" pitchFamily="18" charset="0"/>
              </a:rPr>
              <a:t> </a:t>
            </a:r>
            <a:r>
              <a:rPr lang="ar-SA" dirty="0"/>
              <a:t>حوادث المرور</a:t>
            </a:r>
            <a:endParaRPr lang="en-US" b="1" dirty="0">
              <a:latin typeface="Cambria" panose="02040503050406030204" pitchFamily="18" charset="0"/>
            </a:endParaRPr>
          </a:p>
        </p:txBody>
      </p:sp>
      <p:sp>
        <p:nvSpPr>
          <p:cNvPr id="3" name="Rectangle 2"/>
          <p:cNvSpPr/>
          <p:nvPr/>
        </p:nvSpPr>
        <p:spPr>
          <a:xfrm>
            <a:off x="1765301" y="1587500"/>
            <a:ext cx="8455025" cy="3754874"/>
          </a:xfrm>
          <a:prstGeom prst="rect">
            <a:avLst/>
          </a:prstGeom>
        </p:spPr>
        <p:txBody>
          <a:bodyPr>
            <a:spAutoFit/>
          </a:bodyPr>
          <a:lstStyle/>
          <a:p>
            <a:pPr marL="342900" indent="-342900">
              <a:buFont typeface="Wingdings" pitchFamily="2" charset="2"/>
              <a:buChar char="Ø"/>
              <a:defRPr/>
            </a:pPr>
            <a:endParaRPr lang="en-US" sz="2800" dirty="0" smtClean="0">
              <a:solidFill>
                <a:prstClr val="black"/>
              </a:solidFill>
              <a:latin typeface="Cambria" panose="02040503050406030204" pitchFamily="18" charset="0"/>
            </a:endParaRPr>
          </a:p>
          <a:p>
            <a:pPr>
              <a:defRPr/>
            </a:pPr>
            <a:r>
              <a:rPr lang="en-US" sz="3000" dirty="0" smtClean="0">
                <a:solidFill>
                  <a:prstClr val="black"/>
                </a:solidFill>
                <a:latin typeface="Cambria" panose="02040503050406030204" pitchFamily="18" charset="0"/>
              </a:rPr>
              <a:t>    Road </a:t>
            </a:r>
            <a:r>
              <a:rPr lang="en-US" sz="3000" dirty="0">
                <a:solidFill>
                  <a:prstClr val="black"/>
                </a:solidFill>
                <a:latin typeface="Cambria" panose="02040503050406030204" pitchFamily="18" charset="0"/>
              </a:rPr>
              <a:t>traffic accidents </a:t>
            </a:r>
          </a:p>
          <a:p>
            <a:pPr>
              <a:defRPr/>
            </a:pPr>
            <a:r>
              <a:rPr lang="en-US" sz="3000" dirty="0">
                <a:solidFill>
                  <a:prstClr val="black"/>
                </a:solidFill>
                <a:latin typeface="Cambria" panose="02040503050406030204" pitchFamily="18" charset="0"/>
              </a:rPr>
              <a:t>     </a:t>
            </a:r>
            <a:r>
              <a:rPr lang="en-US" sz="3000" b="1" dirty="0">
                <a:solidFill>
                  <a:srgbClr val="C00000"/>
                </a:solidFill>
                <a:latin typeface="Cambria" panose="02040503050406030204" pitchFamily="18" charset="0"/>
              </a:rPr>
              <a:t>is the fifth leading cause of death</a:t>
            </a:r>
          </a:p>
          <a:p>
            <a:pPr>
              <a:defRPr/>
            </a:pPr>
            <a:r>
              <a:rPr lang="en-US" sz="3000" dirty="0">
                <a:solidFill>
                  <a:srgbClr val="FF0000"/>
                </a:solidFill>
                <a:latin typeface="Cambria" panose="02040503050406030204" pitchFamily="18" charset="0"/>
              </a:rPr>
              <a:t>     </a:t>
            </a:r>
            <a:r>
              <a:rPr lang="en-US" sz="3000" dirty="0">
                <a:solidFill>
                  <a:prstClr val="black"/>
                </a:solidFill>
                <a:latin typeface="Cambria" panose="02040503050406030204" pitchFamily="18" charset="0"/>
              </a:rPr>
              <a:t>in Saudi Arabia. </a:t>
            </a:r>
            <a:endParaRPr lang="ar-SA" sz="3000" dirty="0" smtClean="0">
              <a:solidFill>
                <a:prstClr val="black"/>
              </a:solidFill>
              <a:latin typeface="Cambria" panose="02040503050406030204" pitchFamily="18" charset="0"/>
            </a:endParaRPr>
          </a:p>
          <a:p>
            <a:pPr>
              <a:defRPr/>
            </a:pPr>
            <a:r>
              <a:rPr lang="ar-SA" sz="3200" dirty="0"/>
              <a:t>حوادث المرور على الطرق</a:t>
            </a:r>
            <a:br>
              <a:rPr lang="ar-SA" sz="3200" dirty="0"/>
            </a:br>
            <a:r>
              <a:rPr lang="ar-SA" sz="3200" dirty="0"/>
              <a:t>      </a:t>
            </a:r>
            <a:r>
              <a:rPr lang="ar-SA" sz="3200" dirty="0" smtClean="0"/>
              <a:t>هي السبب </a:t>
            </a:r>
            <a:r>
              <a:rPr lang="ar-SA" sz="3200" dirty="0"/>
              <a:t>الخامس </a:t>
            </a:r>
            <a:r>
              <a:rPr lang="ar-SA" sz="3200" dirty="0" smtClean="0"/>
              <a:t>للوفايات</a:t>
            </a:r>
            <a:r>
              <a:rPr lang="ar-SA" sz="3200" dirty="0"/>
              <a:t/>
            </a:r>
            <a:br>
              <a:rPr lang="ar-SA" sz="3200" dirty="0"/>
            </a:br>
            <a:r>
              <a:rPr lang="ar-SA" sz="3200" dirty="0"/>
              <a:t>      في السعودية.</a:t>
            </a:r>
            <a:endParaRPr lang="en-US" sz="3000" b="1" dirty="0">
              <a:solidFill>
                <a:prstClr val="black"/>
              </a:solidFill>
              <a:latin typeface="Cambria" panose="02040503050406030204" pitchFamily="18" charset="0"/>
            </a:endParaRPr>
          </a:p>
          <a:p>
            <a:pPr>
              <a:defRPr/>
            </a:pPr>
            <a:endParaRPr lang="en-US" sz="1000" dirty="0">
              <a:solidFill>
                <a:prstClr val="black"/>
              </a:solidFill>
            </a:endParaRPr>
          </a:p>
          <a:p>
            <a:pPr>
              <a:defRPr/>
            </a:pPr>
            <a:endParaRPr lang="en-US" sz="1400" dirty="0">
              <a:solidFill>
                <a:prstClr val="black"/>
              </a:solidFill>
            </a:endParaRPr>
          </a:p>
        </p:txBody>
      </p:sp>
      <p:pic>
        <p:nvPicPr>
          <p:cNvPr id="50180" name="Picture 3" descr="http://expatcornergcc.com/wp-content/uploads/2012/0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435" y="2548072"/>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rc_mi" descr="http://qabaq.com/wp-content/uploads/2012/12/KSA-Death-drifting-Accident-‫حادث-غروب-البعاريـن‬‎-Saudi-Arabi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1910" y="1478097"/>
            <a:ext cx="260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16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pPr algn="ctr"/>
            <a:r>
              <a:rPr lang="en-US" b="1" dirty="0">
                <a:latin typeface="Cambria" panose="02040503050406030204" pitchFamily="18" charset="0"/>
              </a:rPr>
              <a:t>Traffic </a:t>
            </a:r>
            <a:r>
              <a:rPr lang="en-US" b="1" dirty="0" smtClean="0">
                <a:latin typeface="Cambria" panose="02040503050406030204" pitchFamily="18" charset="0"/>
              </a:rPr>
              <a:t>Accidents</a:t>
            </a:r>
            <a:r>
              <a:rPr lang="ar-SA" b="1" dirty="0" smtClean="0">
                <a:latin typeface="Cambria" panose="02040503050406030204" pitchFamily="18" charset="0"/>
              </a:rPr>
              <a:t> </a:t>
            </a:r>
            <a:r>
              <a:rPr lang="ar-SA" dirty="0"/>
              <a:t>حوادث المرور</a:t>
            </a:r>
            <a:endParaRPr lang="en-US" b="1" dirty="0">
              <a:latin typeface="Cambria" panose="02040503050406030204" pitchFamily="18" charset="0"/>
            </a:endParaRPr>
          </a:p>
        </p:txBody>
      </p:sp>
      <p:sp>
        <p:nvSpPr>
          <p:cNvPr id="5" name="Rectangle 4"/>
          <p:cNvSpPr/>
          <p:nvPr/>
        </p:nvSpPr>
        <p:spPr>
          <a:xfrm>
            <a:off x="1905000" y="1219201"/>
            <a:ext cx="8305800" cy="4647426"/>
          </a:xfrm>
          <a:prstGeom prst="rect">
            <a:avLst/>
          </a:prstGeom>
        </p:spPr>
        <p:txBody>
          <a:bodyPr>
            <a:spAutoFit/>
          </a:bodyPr>
          <a:lstStyle/>
          <a:p>
            <a:pPr>
              <a:defRPr/>
            </a:pPr>
            <a:endParaRPr lang="en-US" sz="2800" dirty="0">
              <a:solidFill>
                <a:srgbClr val="FF0000"/>
              </a:solidFill>
            </a:endParaRPr>
          </a:p>
          <a:p>
            <a:pPr>
              <a:defRPr/>
            </a:pPr>
            <a:endParaRPr lang="en-US" sz="2800" dirty="0" smtClean="0">
              <a:solidFill>
                <a:prstClr val="black"/>
              </a:solidFill>
              <a:latin typeface="Cambria" panose="02040503050406030204" pitchFamily="18" charset="0"/>
            </a:endParaRPr>
          </a:p>
          <a:p>
            <a:pPr>
              <a:defRPr/>
            </a:pPr>
            <a:r>
              <a:rPr lang="en-US" sz="3200" dirty="0" smtClean="0">
                <a:solidFill>
                  <a:prstClr val="black"/>
                </a:solidFill>
                <a:latin typeface="Cambria" panose="02040503050406030204" pitchFamily="18" charset="0"/>
              </a:rPr>
              <a:t>Saudi </a:t>
            </a:r>
            <a:r>
              <a:rPr lang="en-US" sz="3200" dirty="0">
                <a:solidFill>
                  <a:prstClr val="black"/>
                </a:solidFill>
                <a:latin typeface="Cambria" panose="02040503050406030204" pitchFamily="18" charset="0"/>
              </a:rPr>
              <a:t>Arabia has recorded </a:t>
            </a:r>
            <a:r>
              <a:rPr lang="en-US" sz="3200" dirty="0" smtClean="0">
                <a:solidFill>
                  <a:prstClr val="black"/>
                </a:solidFill>
                <a:latin typeface="Cambria" panose="02040503050406030204" pitchFamily="18" charset="0"/>
              </a:rPr>
              <a:t>in two Decades </a:t>
            </a:r>
          </a:p>
          <a:p>
            <a:pPr marL="457200" indent="-457200">
              <a:buFont typeface="Arial" panose="020B0604020202020204" pitchFamily="34" charset="0"/>
              <a:buChar char="•"/>
              <a:defRPr/>
            </a:pPr>
            <a:r>
              <a:rPr lang="en-US" sz="3200" dirty="0">
                <a:solidFill>
                  <a:srgbClr val="FF0000"/>
                </a:solidFill>
                <a:latin typeface="Cambria" panose="02040503050406030204" pitchFamily="18" charset="0"/>
              </a:rPr>
              <a:t>4</a:t>
            </a:r>
            <a:r>
              <a:rPr lang="en-US" sz="3200" b="1" dirty="0" smtClean="0">
                <a:solidFill>
                  <a:srgbClr val="FF0000"/>
                </a:solidFill>
                <a:latin typeface="Cambria" panose="02040503050406030204" pitchFamily="18" charset="0"/>
              </a:rPr>
              <a:t>million </a:t>
            </a:r>
            <a:r>
              <a:rPr lang="en-US" sz="3200" b="1" dirty="0">
                <a:solidFill>
                  <a:srgbClr val="FF0000"/>
                </a:solidFill>
                <a:latin typeface="Cambria" panose="02040503050406030204" pitchFamily="18" charset="0"/>
              </a:rPr>
              <a:t>traffic </a:t>
            </a:r>
            <a:r>
              <a:rPr lang="en-US" sz="3200" b="1" dirty="0" smtClean="0">
                <a:solidFill>
                  <a:srgbClr val="FF0000"/>
                </a:solidFill>
                <a:latin typeface="Cambria" panose="02040503050406030204" pitchFamily="18" charset="0"/>
              </a:rPr>
              <a:t>accidents</a:t>
            </a:r>
            <a:endParaRPr lang="en-US" sz="3200" dirty="0" smtClean="0">
              <a:solidFill>
                <a:prstClr val="black"/>
              </a:solidFill>
              <a:latin typeface="Cambria" panose="02040503050406030204" pitchFamily="18" charset="0"/>
            </a:endParaRPr>
          </a:p>
          <a:p>
            <a:pPr marL="457200" indent="-457200">
              <a:buFont typeface="Arial" panose="020B0604020202020204" pitchFamily="34" charset="0"/>
              <a:buChar char="•"/>
              <a:defRPr/>
            </a:pPr>
            <a:r>
              <a:rPr lang="en-US" sz="3200" b="1" dirty="0" smtClean="0">
                <a:solidFill>
                  <a:srgbClr val="FF0000"/>
                </a:solidFill>
                <a:latin typeface="Cambria" panose="02040503050406030204" pitchFamily="18" charset="0"/>
              </a:rPr>
              <a:t>86,000 </a:t>
            </a:r>
            <a:r>
              <a:rPr lang="en-US" sz="3200" b="1" dirty="0">
                <a:solidFill>
                  <a:srgbClr val="FF0000"/>
                </a:solidFill>
                <a:latin typeface="Cambria" panose="02040503050406030204" pitchFamily="18" charset="0"/>
              </a:rPr>
              <a:t>deaths </a:t>
            </a:r>
            <a:endParaRPr lang="en-US" sz="3200" dirty="0">
              <a:solidFill>
                <a:prstClr val="black"/>
              </a:solidFill>
              <a:latin typeface="Cambria" panose="02040503050406030204" pitchFamily="18" charset="0"/>
            </a:endParaRPr>
          </a:p>
          <a:p>
            <a:pPr marL="457200" indent="-457200">
              <a:buFont typeface="Arial" panose="020B0604020202020204" pitchFamily="34" charset="0"/>
              <a:buChar char="•"/>
              <a:defRPr/>
            </a:pPr>
            <a:r>
              <a:rPr lang="en-US" sz="3200" dirty="0" smtClean="0">
                <a:solidFill>
                  <a:srgbClr val="FF0000"/>
                </a:solidFill>
                <a:latin typeface="Cambria" panose="02040503050406030204" pitchFamily="18" charset="0"/>
              </a:rPr>
              <a:t>611,000 injuries</a:t>
            </a:r>
            <a:endParaRPr lang="ar-SA" sz="3200" dirty="0" smtClean="0">
              <a:solidFill>
                <a:srgbClr val="FF0000"/>
              </a:solidFill>
              <a:latin typeface="Cambria" panose="02040503050406030204" pitchFamily="18" charset="0"/>
            </a:endParaRPr>
          </a:p>
          <a:p>
            <a:pPr>
              <a:defRPr/>
            </a:pPr>
            <a:r>
              <a:rPr lang="ar-SA" sz="2800" dirty="0"/>
              <a:t>وقد سجلت المملكة العربية السعودية في عقدين</a:t>
            </a:r>
            <a:br>
              <a:rPr lang="ar-SA" sz="2800" dirty="0"/>
            </a:br>
            <a:r>
              <a:rPr lang="ar-SA" sz="2800" dirty="0"/>
              <a:t>4 ملايين الحوادث المرورية</a:t>
            </a:r>
            <a:br>
              <a:rPr lang="ar-SA" sz="2800" dirty="0"/>
            </a:br>
            <a:r>
              <a:rPr lang="ar-SA" sz="2800" dirty="0"/>
              <a:t>86،000 حالة وفاة</a:t>
            </a:r>
            <a:br>
              <a:rPr lang="ar-SA" sz="2800" dirty="0"/>
            </a:br>
            <a:r>
              <a:rPr lang="ar-SA" sz="2800" dirty="0"/>
              <a:t>611،000 إصابات</a:t>
            </a:r>
            <a:endParaRPr lang="en-US"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646065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4812" y="108642"/>
            <a:ext cx="10456752" cy="6455120"/>
          </a:xfrm>
          <a:prstGeom prst="rect">
            <a:avLst/>
          </a:prstGeom>
        </p:spPr>
      </p:pic>
    </p:spTree>
    <p:extLst>
      <p:ext uri="{BB962C8B-B14F-4D97-AF65-F5344CB8AC3E}">
        <p14:creationId xmlns:p14="http://schemas.microsoft.com/office/powerpoint/2010/main" val="525164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MEL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2438400" y="228600"/>
            <a:ext cx="7385050" cy="977900"/>
          </a:xfrm>
        </p:spPr>
        <p:txBody>
          <a:bodyPr/>
          <a:lstStyle/>
          <a:p>
            <a:pPr algn="ctr">
              <a:defRPr/>
            </a:pPr>
            <a:r>
              <a:rPr lang="en-US" dirty="0" smtClean="0">
                <a:solidFill>
                  <a:schemeClr val="accent2"/>
                </a:solidFill>
              </a:rPr>
              <a:t>Types of Accidents</a:t>
            </a:r>
            <a:r>
              <a:rPr lang="ar-SA" dirty="0" smtClean="0">
                <a:solidFill>
                  <a:schemeClr val="accent2"/>
                </a:solidFill>
              </a:rPr>
              <a:t> </a:t>
            </a:r>
            <a:r>
              <a:rPr lang="ar-SA" dirty="0"/>
              <a:t>أنواع الحوادث</a:t>
            </a:r>
            <a:endParaRPr lang="en-US" dirty="0" smtClean="0">
              <a:solidFill>
                <a:schemeClr val="accent2"/>
              </a:solidFill>
            </a:endParaRPr>
          </a:p>
        </p:txBody>
      </p:sp>
      <p:graphicFrame>
        <p:nvGraphicFramePr>
          <p:cNvPr id="28707" name="Group 35"/>
          <p:cNvGraphicFramePr>
            <a:graphicFrameLocks noGrp="1"/>
          </p:cNvGraphicFramePr>
          <p:nvPr>
            <p:extLst>
              <p:ext uri="{D42A27DB-BD31-4B8C-83A1-F6EECF244321}">
                <p14:modId xmlns:p14="http://schemas.microsoft.com/office/powerpoint/2010/main" val="1226292194"/>
              </p:ext>
            </p:extLst>
          </p:nvPr>
        </p:nvGraphicFramePr>
        <p:xfrm>
          <a:off x="2209800" y="2860894"/>
          <a:ext cx="7848600" cy="3646938"/>
        </p:xfrm>
        <a:graphic>
          <a:graphicData uri="http://schemas.openxmlformats.org/drawingml/2006/table">
            <a:tbl>
              <a:tblPr/>
              <a:tblGrid>
                <a:gridCol w="4962525"/>
                <a:gridCol w="2886075"/>
              </a:tblGrid>
              <a:tr h="57148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Two Cars</a:t>
                      </a:r>
                      <a:r>
                        <a:rPr kumimoji="0" lang="ar-SA"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سيارتين </a:t>
                      </a:r>
                      <a:endPar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80 %</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r>
              <a:tr h="630453">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Accident with fixed object</a:t>
                      </a:r>
                      <a:r>
                        <a:rPr kumimoji="0" lang="ar-SA"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حادث مع الاشياء الثابته </a:t>
                      </a:r>
                      <a:endPar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6 %</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r>
              <a:tr h="67678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Pedestrian</a:t>
                      </a:r>
                      <a:r>
                        <a:rPr kumimoji="0" lang="ar-SA"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المشاة</a:t>
                      </a:r>
                      <a:endPar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3 %</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r>
              <a:tr h="679597">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Car Turn Over</a:t>
                      </a:r>
                      <a:r>
                        <a:rPr kumimoji="0" lang="ar-SA"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انقلاب السياره </a:t>
                      </a:r>
                      <a:endPar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3 %</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3CC">
                        <a:alpha val="50000"/>
                      </a:srgbClr>
                    </a:solidFill>
                  </a:tcPr>
                </a:tc>
              </a:tr>
              <a:tr h="67678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Animal Collision Accidents</a:t>
                      </a:r>
                      <a:endParaRPr kumimoji="0" lang="ar-SA"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ar-SA" sz="2400" b="1" i="0" u="none" strike="noStrike" kern="1200"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حوادث التصادم مع الحيوانات</a:t>
                      </a:r>
                      <a:endParaRPr kumimoji="0" lang="en-US" sz="2400" b="1" i="0" u="none" strike="noStrike" kern="1200"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0033CC">
                        <a:alpha val="50000"/>
                      </a:srgbClr>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sz="2400" b="1" i="0" u="none" strike="noStrike" cap="none" normalizeH="0" baseline="0" dirty="0" smtClean="0">
                          <a:ln>
                            <a:noFill/>
                          </a:ln>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0.1 %</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rgbClr val="0033CC">
                        <a:alpha val="50000"/>
                      </a:srgbClr>
                    </a:solidFill>
                  </a:tcPr>
                </a:tc>
              </a:tr>
            </a:tbl>
          </a:graphicData>
        </a:graphic>
      </p:graphicFrame>
      <p:sp>
        <p:nvSpPr>
          <p:cNvPr id="24597" name="Rectangle 28"/>
          <p:cNvSpPr>
            <a:spLocks noChangeArrowheads="1"/>
          </p:cNvSpPr>
          <p:nvPr/>
        </p:nvSpPr>
        <p:spPr bwMode="auto">
          <a:xfrm>
            <a:off x="7162801" y="6172201"/>
            <a:ext cx="3135313"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algn="just">
              <a:lnSpc>
                <a:spcPct val="90000"/>
              </a:lnSpc>
              <a:spcBef>
                <a:spcPct val="5000"/>
              </a:spcBef>
              <a:buClr>
                <a:srgbClr val="FFCC00"/>
              </a:buClr>
              <a:buSzPct val="80000"/>
              <a:buFont typeface="Wingdings" panose="05000000000000000000" pitchFamily="2" charset="2"/>
              <a:buNone/>
            </a:pPr>
            <a:r>
              <a:rPr lang="en-US" sz="1600" i="1">
                <a:solidFill>
                  <a:schemeClr val="accent2"/>
                </a:solidFill>
              </a:rPr>
              <a:t>(Annual Police Statistics Office)</a:t>
            </a:r>
          </a:p>
        </p:txBody>
      </p:sp>
    </p:spTree>
    <p:extLst>
      <p:ext uri="{BB962C8B-B14F-4D97-AF65-F5344CB8AC3E}">
        <p14:creationId xmlns:p14="http://schemas.microsoft.com/office/powerpoint/2010/main" val="692100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500" fill="hold"/>
                                        <p:tgtEl>
                                          <p:spTgt spid="28675"/>
                                        </p:tgtEl>
                                        <p:attrNameLst>
                                          <p:attrName>style.color</p:attrName>
                                        </p:attrNameLst>
                                      </p:cBhvr>
                                      <p:to>
                                        <a:schemeClr val="accent2"/>
                                      </p:to>
                                    </p:animClr>
                                    <p:animClr clrSpc="rgb" dir="cw">
                                      <p:cBhvr>
                                        <p:cTn id="7" dur="500" fill="hold"/>
                                        <p:tgtEl>
                                          <p:spTgt spid="28675"/>
                                        </p:tgtEl>
                                        <p:attrNameLst>
                                          <p:attrName>fillcolor</p:attrName>
                                        </p:attrNameLst>
                                      </p:cBhvr>
                                      <p:to>
                                        <a:schemeClr val="accent2"/>
                                      </p:to>
                                    </p:animClr>
                                    <p:set>
                                      <p:cBhvr>
                                        <p:cTn id="8" dur="500" fill="hold"/>
                                        <p:tgtEl>
                                          <p:spTgt spid="28675"/>
                                        </p:tgtEl>
                                        <p:attrNameLst>
                                          <p:attrName>fill.type</p:attrName>
                                        </p:attrNameLst>
                                      </p:cBhvr>
                                      <p:to>
                                        <p:strVal val="solid"/>
                                      </p:to>
                                    </p:set>
                                    <p:anim to="1.5" calcmode="lin" valueType="num">
                                      <p:cBhvr override="childStyle">
                                        <p:cTn id="9" dur="500" fill="hold"/>
                                        <p:tgtEl>
                                          <p:spTgt spid="28675"/>
                                        </p:tgtEl>
                                        <p:attrNameLst>
                                          <p:attrName>style.fontSize</p:attrName>
                                        </p:attrNameLst>
                                      </p:cBhvr>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8707"/>
                                        </p:tgtEl>
                                        <p:attrNameLst>
                                          <p:attrName>style.visibility</p:attrName>
                                        </p:attrNameLst>
                                      </p:cBhvr>
                                      <p:to>
                                        <p:strVal val="visible"/>
                                      </p:to>
                                    </p:set>
                                    <p:animEffect transition="in" filter="blinds(horizontal)">
                                      <p:cBhvr>
                                        <p:cTn id="14" dur="2000"/>
                                        <p:tgtEl>
                                          <p:spTgt spid="2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162" y="446606"/>
            <a:ext cx="10515600" cy="1325563"/>
          </a:xfrm>
        </p:spPr>
        <p:txBody>
          <a:bodyPr/>
          <a:lstStyle/>
          <a:p>
            <a:pPr algn="ctr"/>
            <a:r>
              <a:rPr lang="en-US" dirty="0" smtClean="0"/>
              <a:t>Interesting Facts about Road Traffic Accidents</a:t>
            </a:r>
            <a:r>
              <a:rPr lang="ar-SA" dirty="0" smtClean="0"/>
              <a:t/>
            </a:r>
            <a:br>
              <a:rPr lang="ar-SA" dirty="0" smtClean="0"/>
            </a:br>
            <a:r>
              <a:rPr lang="ar-SA" dirty="0"/>
              <a:t>حقائق مثيرة للاهتمام حول حوادث المرور</a:t>
            </a:r>
            <a:endParaRPr lang="en-US" dirty="0"/>
          </a:p>
        </p:txBody>
      </p:sp>
      <p:pic>
        <p:nvPicPr>
          <p:cNvPr id="6" name="Content Placeholder 5"/>
          <p:cNvPicPr>
            <a:picLocks noGrp="1" noChangeAspect="1"/>
          </p:cNvPicPr>
          <p:nvPr>
            <p:ph idx="1"/>
          </p:nvPr>
        </p:nvPicPr>
        <p:blipFill>
          <a:blip r:embed="rId2"/>
          <a:stretch>
            <a:fillRect/>
          </a:stretch>
        </p:blipFill>
        <p:spPr>
          <a:xfrm>
            <a:off x="1510118" y="2249855"/>
            <a:ext cx="2754151" cy="3846909"/>
          </a:xfrm>
          <a:prstGeom prst="rect">
            <a:avLst/>
          </a:prstGeom>
        </p:spPr>
      </p:pic>
      <p:sp>
        <p:nvSpPr>
          <p:cNvPr id="3" name="TextBox 2"/>
          <p:cNvSpPr txBox="1"/>
          <p:nvPr/>
        </p:nvSpPr>
        <p:spPr>
          <a:xfrm>
            <a:off x="1978269" y="3209192"/>
            <a:ext cx="1881554" cy="369332"/>
          </a:xfrm>
          <a:prstGeom prst="rect">
            <a:avLst/>
          </a:prstGeom>
          <a:noFill/>
        </p:spPr>
        <p:txBody>
          <a:bodyPr wrap="square" rtlCol="0">
            <a:spAutoFit/>
          </a:bodyPr>
          <a:lstStyle/>
          <a:p>
            <a:r>
              <a:rPr lang="ar-SA" dirty="0" smtClean="0"/>
              <a:t>الوقت والمكان</a:t>
            </a:r>
            <a:endParaRPr lang="en-US" dirty="0"/>
          </a:p>
        </p:txBody>
      </p:sp>
      <p:sp>
        <p:nvSpPr>
          <p:cNvPr id="7" name="TextBox 6"/>
          <p:cNvSpPr txBox="1"/>
          <p:nvPr/>
        </p:nvSpPr>
        <p:spPr>
          <a:xfrm>
            <a:off x="1978269" y="4557346"/>
            <a:ext cx="1881554" cy="369332"/>
          </a:xfrm>
          <a:prstGeom prst="rect">
            <a:avLst/>
          </a:prstGeom>
          <a:noFill/>
        </p:spPr>
        <p:txBody>
          <a:bodyPr wrap="square" rtlCol="0">
            <a:spAutoFit/>
          </a:bodyPr>
          <a:lstStyle/>
          <a:p>
            <a:r>
              <a:rPr lang="ar-SA" dirty="0" smtClean="0"/>
              <a:t>ايام الاسبوع</a:t>
            </a:r>
            <a:endParaRPr lang="en-US" dirty="0"/>
          </a:p>
        </p:txBody>
      </p:sp>
      <p:sp>
        <p:nvSpPr>
          <p:cNvPr id="8" name="TextBox 7"/>
          <p:cNvSpPr txBox="1"/>
          <p:nvPr/>
        </p:nvSpPr>
        <p:spPr>
          <a:xfrm>
            <a:off x="1620716" y="5392615"/>
            <a:ext cx="1491761" cy="369332"/>
          </a:xfrm>
          <a:prstGeom prst="rect">
            <a:avLst/>
          </a:prstGeom>
          <a:noFill/>
        </p:spPr>
        <p:txBody>
          <a:bodyPr wrap="square" rtlCol="0">
            <a:spAutoFit/>
          </a:bodyPr>
          <a:lstStyle/>
          <a:p>
            <a:r>
              <a:rPr lang="ar-SA" dirty="0" smtClean="0"/>
              <a:t>الشهر</a:t>
            </a:r>
            <a:endParaRPr lang="en-US" dirty="0"/>
          </a:p>
        </p:txBody>
      </p:sp>
      <p:pic>
        <p:nvPicPr>
          <p:cNvPr id="10" name="Picture 9"/>
          <p:cNvPicPr>
            <a:picLocks noChangeAspect="1"/>
          </p:cNvPicPr>
          <p:nvPr/>
        </p:nvPicPr>
        <p:blipFill>
          <a:blip r:embed="rId3"/>
          <a:stretch>
            <a:fillRect/>
          </a:stretch>
        </p:blipFill>
        <p:spPr>
          <a:xfrm>
            <a:off x="4679433" y="2134021"/>
            <a:ext cx="4877223" cy="3962743"/>
          </a:xfrm>
          <a:prstGeom prst="rect">
            <a:avLst/>
          </a:prstGeom>
        </p:spPr>
      </p:pic>
      <p:sp>
        <p:nvSpPr>
          <p:cNvPr id="11" name="TextBox 10"/>
          <p:cNvSpPr txBox="1"/>
          <p:nvPr/>
        </p:nvSpPr>
        <p:spPr>
          <a:xfrm>
            <a:off x="8258907" y="3024526"/>
            <a:ext cx="1881554" cy="369332"/>
          </a:xfrm>
          <a:prstGeom prst="rect">
            <a:avLst/>
          </a:prstGeom>
          <a:noFill/>
        </p:spPr>
        <p:txBody>
          <a:bodyPr wrap="square" rtlCol="0">
            <a:spAutoFit/>
          </a:bodyPr>
          <a:lstStyle/>
          <a:p>
            <a:r>
              <a:rPr lang="ar-SA" dirty="0" smtClean="0"/>
              <a:t>داخل المدن</a:t>
            </a:r>
            <a:endParaRPr lang="en-US" dirty="0"/>
          </a:p>
        </p:txBody>
      </p:sp>
      <p:sp>
        <p:nvSpPr>
          <p:cNvPr id="12" name="TextBox 11"/>
          <p:cNvSpPr txBox="1"/>
          <p:nvPr/>
        </p:nvSpPr>
        <p:spPr>
          <a:xfrm>
            <a:off x="7989275" y="2655194"/>
            <a:ext cx="3634155" cy="369332"/>
          </a:xfrm>
          <a:prstGeom prst="rect">
            <a:avLst/>
          </a:prstGeom>
          <a:noFill/>
        </p:spPr>
        <p:txBody>
          <a:bodyPr wrap="square" rtlCol="0">
            <a:spAutoFit/>
          </a:bodyPr>
          <a:lstStyle/>
          <a:p>
            <a:r>
              <a:rPr lang="ar-SA" dirty="0" smtClean="0"/>
              <a:t>حوادث اثناء اليوم </a:t>
            </a:r>
            <a:endParaRPr lang="en-US" dirty="0"/>
          </a:p>
        </p:txBody>
      </p:sp>
      <p:sp>
        <p:nvSpPr>
          <p:cNvPr id="13" name="TextBox 12"/>
          <p:cNvSpPr txBox="1"/>
          <p:nvPr/>
        </p:nvSpPr>
        <p:spPr>
          <a:xfrm>
            <a:off x="8182707" y="3775395"/>
            <a:ext cx="1881554" cy="369332"/>
          </a:xfrm>
          <a:prstGeom prst="rect">
            <a:avLst/>
          </a:prstGeom>
          <a:noFill/>
        </p:spPr>
        <p:txBody>
          <a:bodyPr wrap="square" rtlCol="0">
            <a:spAutoFit/>
          </a:bodyPr>
          <a:lstStyle/>
          <a:p>
            <a:r>
              <a:rPr lang="ar-SA" dirty="0" smtClean="0"/>
              <a:t>الاربعاء</a:t>
            </a:r>
            <a:endParaRPr lang="en-US" dirty="0"/>
          </a:p>
        </p:txBody>
      </p:sp>
      <p:sp>
        <p:nvSpPr>
          <p:cNvPr id="14" name="TextBox 13"/>
          <p:cNvSpPr txBox="1"/>
          <p:nvPr/>
        </p:nvSpPr>
        <p:spPr>
          <a:xfrm>
            <a:off x="8103576" y="4165270"/>
            <a:ext cx="1881554" cy="369332"/>
          </a:xfrm>
          <a:prstGeom prst="rect">
            <a:avLst/>
          </a:prstGeom>
          <a:noFill/>
        </p:spPr>
        <p:txBody>
          <a:bodyPr wrap="square" rtlCol="0">
            <a:spAutoFit/>
          </a:bodyPr>
          <a:lstStyle/>
          <a:p>
            <a:r>
              <a:rPr lang="ar-SA" dirty="0" smtClean="0"/>
              <a:t>السبت</a:t>
            </a:r>
            <a:endParaRPr lang="en-US" dirty="0"/>
          </a:p>
        </p:txBody>
      </p:sp>
      <p:sp>
        <p:nvSpPr>
          <p:cNvPr id="15" name="TextBox 14"/>
          <p:cNvSpPr txBox="1"/>
          <p:nvPr/>
        </p:nvSpPr>
        <p:spPr>
          <a:xfrm>
            <a:off x="8182707" y="4593217"/>
            <a:ext cx="1881554" cy="369332"/>
          </a:xfrm>
          <a:prstGeom prst="rect">
            <a:avLst/>
          </a:prstGeom>
          <a:noFill/>
        </p:spPr>
        <p:txBody>
          <a:bodyPr wrap="square" rtlCol="0">
            <a:spAutoFit/>
          </a:bodyPr>
          <a:lstStyle/>
          <a:p>
            <a:r>
              <a:rPr lang="ar-SA" dirty="0" smtClean="0"/>
              <a:t>الجمعه</a:t>
            </a:r>
            <a:endParaRPr lang="en-US" dirty="0"/>
          </a:p>
        </p:txBody>
      </p:sp>
      <p:sp>
        <p:nvSpPr>
          <p:cNvPr id="16" name="TextBox 15"/>
          <p:cNvSpPr txBox="1"/>
          <p:nvPr/>
        </p:nvSpPr>
        <p:spPr>
          <a:xfrm>
            <a:off x="9044353" y="5325910"/>
            <a:ext cx="1881554" cy="369332"/>
          </a:xfrm>
          <a:prstGeom prst="rect">
            <a:avLst/>
          </a:prstGeom>
          <a:noFill/>
        </p:spPr>
        <p:txBody>
          <a:bodyPr wrap="square" rtlCol="0">
            <a:spAutoFit/>
          </a:bodyPr>
          <a:lstStyle/>
          <a:p>
            <a:r>
              <a:rPr lang="ar-SA" dirty="0" smtClean="0"/>
              <a:t>رمضان والحج</a:t>
            </a:r>
            <a:endParaRPr lang="en-US" dirty="0"/>
          </a:p>
        </p:txBody>
      </p:sp>
    </p:spTree>
    <p:extLst>
      <p:ext uri="{BB962C8B-B14F-4D97-AF65-F5344CB8AC3E}">
        <p14:creationId xmlns:p14="http://schemas.microsoft.com/office/powerpoint/2010/main" val="58484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8362"/>
            <a:ext cx="10515600" cy="360484"/>
          </a:xfrm>
        </p:spPr>
        <p:txBody>
          <a:bodyPr>
            <a:noAutofit/>
          </a:bodyPr>
          <a:lstStyle/>
          <a:p>
            <a:r>
              <a:rPr lang="en-US" sz="3200" dirty="0" smtClean="0">
                <a:latin typeface="Cambria" panose="02040503050406030204" pitchFamily="18" charset="0"/>
              </a:rPr>
              <a:t>Prevention of Road Traffic Accidents</a:t>
            </a:r>
            <a:r>
              <a:rPr lang="ar-SA" sz="3200" dirty="0" smtClean="0">
                <a:latin typeface="Cambria" panose="02040503050406030204" pitchFamily="18" charset="0"/>
              </a:rPr>
              <a:t/>
            </a:r>
            <a:br>
              <a:rPr lang="ar-SA" sz="3200" dirty="0" smtClean="0">
                <a:latin typeface="Cambria" panose="02040503050406030204" pitchFamily="18" charset="0"/>
              </a:rPr>
            </a:br>
            <a:r>
              <a:rPr lang="ar-SA" sz="3200" dirty="0"/>
              <a:t/>
            </a:r>
            <a:br>
              <a:rPr lang="ar-SA" sz="3200" dirty="0"/>
            </a:br>
            <a:r>
              <a:rPr lang="ar-SA" sz="3200" dirty="0"/>
              <a:t>الوقاية من حوادث المرور</a:t>
            </a:r>
            <a:br>
              <a:rPr lang="ar-SA" sz="3200" dirty="0"/>
            </a:br>
            <a:endParaRPr lang="en-US" sz="3200"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en-US" sz="1600" dirty="0">
                <a:latin typeface="Cambria" panose="02040503050406030204" pitchFamily="18" charset="0"/>
              </a:rPr>
              <a:t>Do not use cell phone while </a:t>
            </a:r>
            <a:r>
              <a:rPr lang="en-US" sz="1600" dirty="0" smtClean="0">
                <a:latin typeface="Cambria" panose="02040503050406030204" pitchFamily="18" charset="0"/>
              </a:rPr>
              <a:t>driving</a:t>
            </a:r>
          </a:p>
          <a:p>
            <a:pPr marL="0" indent="0">
              <a:buNone/>
            </a:pPr>
            <a:endParaRPr lang="en-US" sz="1600" dirty="0">
              <a:latin typeface="Cambria" panose="02040503050406030204" pitchFamily="18" charset="0"/>
            </a:endParaRPr>
          </a:p>
          <a:p>
            <a:r>
              <a:rPr lang="en-US" sz="1600" dirty="0" smtClean="0">
                <a:latin typeface="Cambria" panose="02040503050406030204" pitchFamily="18" charset="0"/>
              </a:rPr>
              <a:t>To </a:t>
            </a:r>
            <a:r>
              <a:rPr lang="en-US" sz="1600" dirty="0">
                <a:latin typeface="Cambria" panose="02040503050406030204" pitchFamily="18" charset="0"/>
              </a:rPr>
              <a:t>avoid death, use seat belt</a:t>
            </a:r>
            <a:r>
              <a:rPr lang="en-US" sz="1600" dirty="0" smtClean="0">
                <a:latin typeface="Cambria" panose="02040503050406030204" pitchFamily="18" charset="0"/>
              </a:rPr>
              <a:t>!</a:t>
            </a:r>
          </a:p>
          <a:p>
            <a:pPr marL="0" indent="0">
              <a:buNone/>
            </a:pPr>
            <a:endParaRPr lang="en-US" sz="1600" dirty="0" smtClean="0">
              <a:latin typeface="Cambria" panose="02040503050406030204" pitchFamily="18" charset="0"/>
            </a:endParaRPr>
          </a:p>
          <a:p>
            <a:r>
              <a:rPr lang="en-US" sz="1600" dirty="0">
                <a:latin typeface="Cambria" panose="02040503050406030204" pitchFamily="18" charset="0"/>
              </a:rPr>
              <a:t>Follow traffic rules, save your </a:t>
            </a:r>
            <a:r>
              <a:rPr lang="en-US" sz="1600" dirty="0" smtClean="0">
                <a:latin typeface="Cambria" panose="02040503050406030204" pitchFamily="18" charset="0"/>
              </a:rPr>
              <a:t>future</a:t>
            </a:r>
          </a:p>
          <a:p>
            <a:pPr marL="0" indent="0">
              <a:buNone/>
            </a:pPr>
            <a:endParaRPr lang="en-US" sz="1600" dirty="0" smtClean="0">
              <a:latin typeface="Cambria" panose="02040503050406030204" pitchFamily="18" charset="0"/>
            </a:endParaRPr>
          </a:p>
          <a:p>
            <a:r>
              <a:rPr lang="en-US" sz="1600" dirty="0">
                <a:latin typeface="Cambria" panose="02040503050406030204" pitchFamily="18" charset="0"/>
              </a:rPr>
              <a:t>Alert today – Alive tomorrow.</a:t>
            </a:r>
            <a:endParaRPr lang="en-US" sz="1600" dirty="0" smtClean="0">
              <a:latin typeface="Cambria" panose="02040503050406030204" pitchFamily="18" charset="0"/>
            </a:endParaRPr>
          </a:p>
          <a:p>
            <a:endParaRPr lang="en-US" sz="1600" dirty="0">
              <a:latin typeface="Cambria" panose="02040503050406030204" pitchFamily="18" charset="0"/>
            </a:endParaRPr>
          </a:p>
          <a:p>
            <a:endParaRPr lang="ar-SA" sz="1600" dirty="0"/>
          </a:p>
          <a:p>
            <a:pPr rtl="1"/>
            <a:r>
              <a:rPr lang="ar-SA" sz="1600" dirty="0"/>
              <a:t>لا تستخدم الهاتف </a:t>
            </a:r>
            <a:r>
              <a:rPr lang="ar-SA" sz="1600" dirty="0" smtClean="0"/>
              <a:t>الخلوي </a:t>
            </a:r>
            <a:r>
              <a:rPr lang="ar-SA" sz="1600" dirty="0"/>
              <a:t>أثناء القيادة</a:t>
            </a:r>
            <a:br>
              <a:rPr lang="ar-SA" sz="1600" dirty="0"/>
            </a:br>
            <a:r>
              <a:rPr lang="ar-SA" sz="1600" dirty="0"/>
              <a:t/>
            </a:r>
            <a:br>
              <a:rPr lang="ar-SA" sz="1600" dirty="0"/>
            </a:br>
            <a:r>
              <a:rPr lang="ar-SA" sz="1600" dirty="0"/>
              <a:t>لتجنب الموت، </a:t>
            </a:r>
            <a:r>
              <a:rPr lang="ar-SA" sz="1600" dirty="0" smtClean="0"/>
              <a:t>استخدام </a:t>
            </a:r>
            <a:r>
              <a:rPr lang="ar-SA" sz="1600" dirty="0"/>
              <a:t>حزام الأمان!</a:t>
            </a:r>
            <a:br>
              <a:rPr lang="ar-SA" sz="1600" dirty="0"/>
            </a:br>
            <a:r>
              <a:rPr lang="ar-SA" sz="1600" dirty="0"/>
              <a:t/>
            </a:r>
            <a:br>
              <a:rPr lang="ar-SA" sz="1600" dirty="0"/>
            </a:br>
            <a:r>
              <a:rPr lang="ar-SA" sz="1600" dirty="0"/>
              <a:t>اتباع قواعد المرور، </a:t>
            </a:r>
            <a:r>
              <a:rPr lang="ar-SA" sz="1600" dirty="0" smtClean="0"/>
              <a:t>وأحفظ </a:t>
            </a:r>
            <a:r>
              <a:rPr lang="ar-SA" sz="1600" dirty="0"/>
              <a:t>مستقبلك</a:t>
            </a:r>
            <a:br>
              <a:rPr lang="ar-SA" sz="1600" dirty="0"/>
            </a:br>
            <a:r>
              <a:rPr lang="ar-SA" sz="1600" dirty="0"/>
              <a:t/>
            </a:r>
            <a:br>
              <a:rPr lang="ar-SA" sz="1600" dirty="0"/>
            </a:br>
            <a:r>
              <a:rPr lang="ar-SA" sz="1600" dirty="0" smtClean="0"/>
              <a:t>تأهب </a:t>
            </a:r>
            <a:r>
              <a:rPr lang="ar-SA" sz="1600" dirty="0"/>
              <a:t>اليوم </a:t>
            </a:r>
            <a:r>
              <a:rPr lang="ar-SA" sz="1600" dirty="0" smtClean="0"/>
              <a:t>– لكي تبقى على </a:t>
            </a:r>
            <a:r>
              <a:rPr lang="ar-SA" sz="1600" dirty="0"/>
              <a:t>قيد الحياة غدا.</a:t>
            </a:r>
          </a:p>
          <a:p>
            <a:endParaRPr lang="en-US" sz="1600" dirty="0">
              <a:latin typeface="Cambria" panose="02040503050406030204" pitchFamily="18" charset="0"/>
            </a:endParaRPr>
          </a:p>
        </p:txBody>
      </p:sp>
    </p:spTree>
    <p:extLst>
      <p:ext uri="{BB962C8B-B14F-4D97-AF65-F5344CB8AC3E}">
        <p14:creationId xmlns:p14="http://schemas.microsoft.com/office/powerpoint/2010/main" val="1921026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anose="02040503050406030204" pitchFamily="18" charset="0"/>
              </a:rPr>
              <a:t>Prevention of Road Traffic Accidents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en-US" sz="1800" dirty="0" smtClean="0">
                <a:latin typeface="Cambria" panose="02040503050406030204" pitchFamily="18" charset="0"/>
              </a:rPr>
              <a:t> </a:t>
            </a:r>
            <a:r>
              <a:rPr lang="en-US" sz="1800" dirty="0">
                <a:latin typeface="Cambria" panose="02040503050406030204" pitchFamily="18" charset="0"/>
              </a:rPr>
              <a:t>Leave sooner, drive slower, live longer</a:t>
            </a:r>
            <a:r>
              <a:rPr lang="en-US" sz="1800" dirty="0" smtClean="0">
                <a:latin typeface="Cambria" panose="02040503050406030204" pitchFamily="18" charset="0"/>
              </a:rPr>
              <a:t>.</a:t>
            </a:r>
          </a:p>
          <a:p>
            <a:pPr marL="0" indent="0">
              <a:buNone/>
            </a:pPr>
            <a:endParaRPr lang="en-US" sz="1800" dirty="0">
              <a:latin typeface="Cambria" panose="02040503050406030204" pitchFamily="18" charset="0"/>
            </a:endParaRPr>
          </a:p>
          <a:p>
            <a:r>
              <a:rPr lang="en-US" sz="1800" dirty="0" smtClean="0">
                <a:latin typeface="Cambria" panose="02040503050406030204" pitchFamily="18" charset="0"/>
              </a:rPr>
              <a:t> </a:t>
            </a:r>
            <a:r>
              <a:rPr lang="en-US" sz="1800" dirty="0">
                <a:latin typeface="Cambria" panose="02040503050406030204" pitchFamily="18" charset="0"/>
              </a:rPr>
              <a:t>Slow down! Your family will be waiting for you</a:t>
            </a:r>
            <a:r>
              <a:rPr lang="en-US" sz="1800" dirty="0" smtClean="0">
                <a:latin typeface="Cambria" panose="02040503050406030204" pitchFamily="18" charset="0"/>
              </a:rPr>
              <a:t>.</a:t>
            </a:r>
          </a:p>
          <a:p>
            <a:pPr marL="0" indent="0">
              <a:buNone/>
            </a:pPr>
            <a:endParaRPr lang="en-US" sz="1800" dirty="0" smtClean="0">
              <a:latin typeface="Cambria" panose="02040503050406030204" pitchFamily="18" charset="0"/>
            </a:endParaRPr>
          </a:p>
          <a:p>
            <a:r>
              <a:rPr lang="en-US" sz="1800" dirty="0">
                <a:latin typeface="Cambria" panose="02040503050406030204" pitchFamily="18" charset="0"/>
              </a:rPr>
              <a:t>Safe Driving, Saves Lives</a:t>
            </a:r>
            <a:r>
              <a:rPr lang="en-US" sz="1800" dirty="0" smtClean="0">
                <a:latin typeface="Cambria" panose="02040503050406030204" pitchFamily="18" charset="0"/>
              </a:rPr>
              <a:t>.</a:t>
            </a:r>
          </a:p>
          <a:p>
            <a:pPr marL="0" indent="0">
              <a:buNone/>
            </a:pPr>
            <a:endParaRPr lang="en-US" sz="1800" dirty="0" smtClean="0">
              <a:latin typeface="Cambria" panose="02040503050406030204" pitchFamily="18" charset="0"/>
            </a:endParaRPr>
          </a:p>
          <a:p>
            <a:r>
              <a:rPr lang="en-US" sz="1800" dirty="0">
                <a:latin typeface="Cambria" panose="02040503050406030204" pitchFamily="18" charset="0"/>
              </a:rPr>
              <a:t>Look every way every day!</a:t>
            </a:r>
          </a:p>
          <a:p>
            <a:endParaRPr lang="ar-SA" sz="1800" dirty="0"/>
          </a:p>
          <a:p>
            <a:pPr algn="r" rtl="1"/>
            <a:r>
              <a:rPr lang="ar-SA" sz="1800" dirty="0" smtClean="0"/>
              <a:t>غادرعاجلا من مكانك،لكي تقود ببطء، وتعيش </a:t>
            </a:r>
            <a:r>
              <a:rPr lang="ar-SA" sz="1800" dirty="0"/>
              <a:t>لفترة أطول.</a:t>
            </a:r>
            <a:br>
              <a:rPr lang="ar-SA" sz="1800" dirty="0"/>
            </a:br>
            <a:r>
              <a:rPr lang="ar-SA" sz="1800" dirty="0"/>
              <a:t/>
            </a:r>
            <a:br>
              <a:rPr lang="ar-SA" sz="1800" dirty="0"/>
            </a:br>
            <a:r>
              <a:rPr lang="ar-SA" sz="1800" dirty="0"/>
              <a:t>  </a:t>
            </a:r>
            <a:r>
              <a:rPr lang="ar-SA" sz="1800" dirty="0" smtClean="0"/>
              <a:t>تمهــــــل! فعائلتك </a:t>
            </a:r>
            <a:r>
              <a:rPr lang="ar-SA" sz="1800" dirty="0"/>
              <a:t>في </a:t>
            </a:r>
            <a:r>
              <a:rPr lang="ar-SA" sz="1800" dirty="0" smtClean="0"/>
              <a:t>انتظارك.</a:t>
            </a:r>
            <a:r>
              <a:rPr lang="ar-SA" sz="1800" dirty="0"/>
              <a:t/>
            </a:r>
            <a:br>
              <a:rPr lang="ar-SA" sz="1800" dirty="0"/>
            </a:br>
            <a:r>
              <a:rPr lang="ar-SA" sz="1800" dirty="0"/>
              <a:t/>
            </a:r>
            <a:br>
              <a:rPr lang="ar-SA" sz="1800" dirty="0"/>
            </a:br>
            <a:r>
              <a:rPr lang="ar-SA" sz="1800" dirty="0" smtClean="0"/>
              <a:t>قد بأمان، وأحفظ حياة الاخرين.</a:t>
            </a:r>
            <a:r>
              <a:rPr lang="ar-SA" sz="1800" dirty="0"/>
              <a:t/>
            </a:r>
            <a:br>
              <a:rPr lang="ar-SA" sz="1800" dirty="0"/>
            </a:br>
            <a:r>
              <a:rPr lang="ar-SA" sz="1800" dirty="0"/>
              <a:t/>
            </a:r>
            <a:br>
              <a:rPr lang="ar-SA" sz="1800" dirty="0"/>
            </a:br>
            <a:r>
              <a:rPr lang="ar-SA" sz="1800" dirty="0" smtClean="0"/>
              <a:t>انظر في كل الطرق كل يوم</a:t>
            </a:r>
            <a:endParaRPr lang="ar-SA" sz="1800" dirty="0"/>
          </a:p>
          <a:p>
            <a:endParaRPr lang="en-US" sz="1800" dirty="0">
              <a:latin typeface="Cambria" panose="02040503050406030204" pitchFamily="18" charset="0"/>
            </a:endParaRPr>
          </a:p>
          <a:p>
            <a:endParaRPr lang="en-US" sz="1800" dirty="0">
              <a:latin typeface="Cambria" panose="02040503050406030204" pitchFamily="18" charset="0"/>
            </a:endParaRPr>
          </a:p>
          <a:p>
            <a:endParaRPr lang="en-US" sz="1800" dirty="0">
              <a:latin typeface="Cambria" panose="02040503050406030204" pitchFamily="18" charset="0"/>
            </a:endParaRPr>
          </a:p>
        </p:txBody>
      </p:sp>
    </p:spTree>
    <p:extLst>
      <p:ext uri="{BB962C8B-B14F-4D97-AF65-F5344CB8AC3E}">
        <p14:creationId xmlns:p14="http://schemas.microsoft.com/office/powerpoint/2010/main" val="422608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279</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Times New Roman</vt:lpstr>
      <vt:lpstr>Wingdings</vt:lpstr>
      <vt:lpstr>Office Theme</vt:lpstr>
      <vt:lpstr>The World Day of Remembrance for Road Traffic Victims (WDR)   15th November 2015 Abha, Kingdom of Saudi Arabia  (WDR) اليوم العالمي لإحياء ذكرى ضحايا حوادث الطرق 2015 أبها، المملكة العربية السعودية نوفمبر 15</vt:lpstr>
      <vt:lpstr>Mortality and Morbidity due to Road Traffic Accidents in Saudi Arabia الوفيات والمراضة الناجمة عن حوادث الطرق المرورية في المملكة العربية السعودية</vt:lpstr>
      <vt:lpstr>Traffic Accidents حوادث المرور</vt:lpstr>
      <vt:lpstr>Traffic Accidents حوادث المرور</vt:lpstr>
      <vt:lpstr>PowerPoint Presentation</vt:lpstr>
      <vt:lpstr>Types of Accidents أنواع الحوادث</vt:lpstr>
      <vt:lpstr>Interesting Facts about Road Traffic Accidents حقائق مثيرة للاهتمام حول حوادث المرور</vt:lpstr>
      <vt:lpstr>Prevention of Road Traffic Accidents  الوقاية من حوادث المرور </vt:lpstr>
      <vt:lpstr>Prevention of Road Traffic Accidents</vt:lpstr>
      <vt:lpstr>Prevention of Road Traffic Accidents</vt:lpstr>
      <vt:lpstr>Prevention of Road Traffic Accidents</vt:lpstr>
    </vt:vector>
  </TitlesOfParts>
  <Company>SEU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Day of Remembrance for Road Traffic Victims (WDR)  15th November 2015</dc:title>
  <dc:creator>Win 8 Ent 64bit ENG</dc:creator>
  <cp:lastModifiedBy>Win 8 Ent 64bit ENG</cp:lastModifiedBy>
  <cp:revision>52</cp:revision>
  <dcterms:created xsi:type="dcterms:W3CDTF">2015-10-12T13:07:56Z</dcterms:created>
  <dcterms:modified xsi:type="dcterms:W3CDTF">2015-10-12T21:50:36Z</dcterms:modified>
</cp:coreProperties>
</file>